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63780EC-A848-4090-96AA-336579C0DAC3}" type="datetimeFigureOut">
              <a:rPr lang="en-US" smtClean="0"/>
              <a:pPr/>
              <a:t>5/14/2019</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91497E9-2AB5-45A9-9C9C-585C07EA9DF1}"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3780EC-A848-4090-96AA-336579C0DAC3}" type="datetimeFigureOut">
              <a:rPr lang="en-US" smtClean="0"/>
              <a:pPr/>
              <a:t>5/14/2019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91497E9-2AB5-45A9-9C9C-585C07EA9DF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3780EC-A848-4090-96AA-336579C0DAC3}" type="datetimeFigureOut">
              <a:rPr lang="en-US" smtClean="0"/>
              <a:pPr/>
              <a:t>5/14/2019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91497E9-2AB5-45A9-9C9C-585C07EA9DF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3780EC-A848-4090-96AA-336579C0DAC3}" type="datetimeFigureOut">
              <a:rPr lang="en-US" smtClean="0"/>
              <a:pPr/>
              <a:t>5/14/2019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91497E9-2AB5-45A9-9C9C-585C07EA9DF1}"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63780EC-A848-4090-96AA-336579C0DAC3}" type="datetimeFigureOut">
              <a:rPr lang="en-US" smtClean="0"/>
              <a:pPr/>
              <a:t>5/14/2019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91497E9-2AB5-45A9-9C9C-585C07EA9DF1}"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63780EC-A848-4090-96AA-336579C0DAC3}" type="datetimeFigureOut">
              <a:rPr lang="en-US" smtClean="0"/>
              <a:pPr/>
              <a:t>5/14/2019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91497E9-2AB5-45A9-9C9C-585C07EA9DF1}"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63780EC-A848-4090-96AA-336579C0DAC3}" type="datetimeFigureOut">
              <a:rPr lang="en-US" smtClean="0"/>
              <a:pPr/>
              <a:t>5/14/2019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D91497E9-2AB5-45A9-9C9C-585C07EA9DF1}"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63780EC-A848-4090-96AA-336579C0DAC3}" type="datetimeFigureOut">
              <a:rPr lang="en-US" smtClean="0"/>
              <a:pPr/>
              <a:t>5/14/2019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D91497E9-2AB5-45A9-9C9C-585C07EA9DF1}"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63780EC-A848-4090-96AA-336579C0DAC3}" type="datetimeFigureOut">
              <a:rPr lang="en-US" smtClean="0"/>
              <a:pPr/>
              <a:t>5/14/2019</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D91497E9-2AB5-45A9-9C9C-585C07EA9DF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63780EC-A848-4090-96AA-336579C0DAC3}" type="datetimeFigureOut">
              <a:rPr lang="en-US" smtClean="0"/>
              <a:pPr/>
              <a:t>5/14/2019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91497E9-2AB5-45A9-9C9C-585C07EA9DF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63780EC-A848-4090-96AA-336579C0DAC3}" type="datetimeFigureOut">
              <a:rPr lang="en-US" smtClean="0"/>
              <a:pPr/>
              <a:t>5/14/2019</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91497E9-2AB5-45A9-9C9C-585C07EA9DF1}"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63780EC-A848-4090-96AA-336579C0DAC3}" type="datetimeFigureOut">
              <a:rPr lang="en-US" smtClean="0"/>
              <a:pPr/>
              <a:t>5/14/2019</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91497E9-2AB5-45A9-9C9C-585C07EA9DF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Purchasing_power" TargetMode="External"/><Relationship Id="rId2" Type="http://schemas.openxmlformats.org/officeDocument/2006/relationships/hyperlink" Target="https://en.wikipedia.org/wiki/General_price_level" TargetMode="External"/><Relationship Id="rId1" Type="http://schemas.openxmlformats.org/officeDocument/2006/relationships/slideLayout" Target="../slideLayouts/slideLayout2.xml"/><Relationship Id="rId4" Type="http://schemas.openxmlformats.org/officeDocument/2006/relationships/hyperlink" Target="https://en.wikipedia.org/wiki/Real_versus_nominal_value_(economic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hebalance.com/what-is-economic-growth-3306014" TargetMode="External"/><Relationship Id="rId2" Type="http://schemas.openxmlformats.org/officeDocument/2006/relationships/hyperlink" Target="https://www.thebalance.com/the-federal-reserve-system-and-its-function-3306001" TargetMode="External"/><Relationship Id="rId1" Type="http://schemas.openxmlformats.org/officeDocument/2006/relationships/slideLayout" Target="../slideLayouts/slideLayout2.xml"/><Relationship Id="rId6" Type="http://schemas.openxmlformats.org/officeDocument/2006/relationships/hyperlink" Target="https://www.thebalance.com/germany-s-economy-3306346" TargetMode="External"/><Relationship Id="rId5" Type="http://schemas.openxmlformats.org/officeDocument/2006/relationships/hyperlink" Target="https://www.thebalance.com/what-is-hyperinflation-definition-causes-and-examples-3306097" TargetMode="External"/><Relationship Id="rId4" Type="http://schemas.openxmlformats.org/officeDocument/2006/relationships/hyperlink" Target="https://www.thebalance.com/what-is-demand-definition-explanation-effect-3305708"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nvestopedia.com/terms/a/aggregatesupply.asp" TargetMode="External"/><Relationship Id="rId2" Type="http://schemas.openxmlformats.org/officeDocument/2006/relationships/hyperlink" Target="https://www.investopedia.com/terms/k/keynesianeconomics.asp" TargetMode="External"/><Relationship Id="rId1" Type="http://schemas.openxmlformats.org/officeDocument/2006/relationships/slideLayout" Target="../slideLayouts/slideLayout2.xml"/><Relationship Id="rId5" Type="http://schemas.openxmlformats.org/officeDocument/2006/relationships/hyperlink" Target="https://www.investopedia.com/terms/r/rawmaterials.asp" TargetMode="External"/><Relationship Id="rId4" Type="http://schemas.openxmlformats.org/officeDocument/2006/relationships/hyperlink" Target="https://www.investopedia.com/terms/p/price_level.asp"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291"/>
            <a:ext cx="7772400" cy="857255"/>
          </a:xfrm>
        </p:spPr>
        <p:txBody>
          <a:bodyPr>
            <a:normAutofit/>
          </a:bodyPr>
          <a:lstStyle/>
          <a:p>
            <a:r>
              <a:rPr lang="en-US" sz="2800" dirty="0" smtClean="0">
                <a:solidFill>
                  <a:srgbClr val="FF0000"/>
                </a:solidFill>
                <a:latin typeface="Times New Roman" pitchFamily="18" charset="0"/>
                <a:cs typeface="Times New Roman" pitchFamily="18" charset="0"/>
              </a:rPr>
              <a:t>Presentation on Inflation </a:t>
            </a:r>
            <a:endParaRPr lang="en-IN" sz="28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857224" y="2071678"/>
            <a:ext cx="7429552" cy="4071966"/>
          </a:xfrm>
        </p:spPr>
        <p:txBody>
          <a:bodyPr/>
          <a:lstStyle/>
          <a:p>
            <a:r>
              <a:rPr lang="en-US" dirty="0" smtClean="0">
                <a:solidFill>
                  <a:srgbClr val="FF0000"/>
                </a:solidFill>
              </a:rPr>
              <a:t>Presented by </a:t>
            </a:r>
          </a:p>
          <a:p>
            <a:r>
              <a:rPr lang="en-US" dirty="0" smtClean="0">
                <a:solidFill>
                  <a:srgbClr val="FF0000"/>
                </a:solidFill>
              </a:rPr>
              <a:t>Prof. </a:t>
            </a:r>
            <a:r>
              <a:rPr lang="en-US" dirty="0" err="1" smtClean="0">
                <a:solidFill>
                  <a:srgbClr val="FF0000"/>
                </a:solidFill>
              </a:rPr>
              <a:t>Ishfaq</a:t>
            </a:r>
            <a:r>
              <a:rPr lang="en-US" dirty="0" smtClean="0">
                <a:solidFill>
                  <a:srgbClr val="FF0000"/>
                </a:solidFill>
              </a:rPr>
              <a:t> Ahmad </a:t>
            </a:r>
            <a:r>
              <a:rPr lang="en-US" dirty="0" err="1" smtClean="0">
                <a:solidFill>
                  <a:srgbClr val="FF0000"/>
                </a:solidFill>
              </a:rPr>
              <a:t>Bhat</a:t>
            </a:r>
            <a:endParaRPr lang="en-US" dirty="0" smtClean="0">
              <a:solidFill>
                <a:srgbClr val="FF0000"/>
              </a:solidFill>
            </a:endParaRPr>
          </a:p>
          <a:p>
            <a:r>
              <a:rPr lang="en-US" dirty="0" smtClean="0">
                <a:solidFill>
                  <a:srgbClr val="FF0000"/>
                </a:solidFill>
              </a:rPr>
              <a:t>Department of Economics </a:t>
            </a:r>
          </a:p>
          <a:p>
            <a:r>
              <a:rPr lang="en-US" dirty="0" smtClean="0">
                <a:solidFill>
                  <a:srgbClr val="FF0000"/>
                </a:solidFill>
              </a:rPr>
              <a:t>Govt. P.G Co</a:t>
            </a:r>
            <a:r>
              <a:rPr lang="en-US" dirty="0" smtClean="0">
                <a:solidFill>
                  <a:srgbClr val="FF0000"/>
                </a:solidFill>
                <a:latin typeface="Times New Roman" pitchFamily="18" charset="0"/>
                <a:cs typeface="Times New Roman" pitchFamily="18" charset="0"/>
              </a:rPr>
              <a:t>ll</a:t>
            </a:r>
            <a:r>
              <a:rPr lang="en-US" dirty="0" smtClean="0">
                <a:solidFill>
                  <a:srgbClr val="FF0000"/>
                </a:solidFill>
              </a:rPr>
              <a:t>ege Rajouri</a:t>
            </a:r>
            <a:endParaRPr lang="en-IN"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651510" indent="-514350">
              <a:buFont typeface="+mj-lt"/>
              <a:buAutoNum type="arabicPeriod"/>
            </a:pPr>
            <a:r>
              <a:rPr lang="en-US" dirty="0" smtClean="0">
                <a:solidFill>
                  <a:srgbClr val="FF0000"/>
                </a:solidFill>
                <a:latin typeface="Times New Roman" pitchFamily="18" charset="0"/>
                <a:cs typeface="Times New Roman" pitchFamily="18" charset="0"/>
              </a:rPr>
              <a:t>Introduction </a:t>
            </a:r>
          </a:p>
          <a:p>
            <a:pPr marL="651510" indent="-514350">
              <a:buFont typeface="+mj-lt"/>
              <a:buAutoNum type="arabicPeriod"/>
            </a:pPr>
            <a:r>
              <a:rPr lang="en-US" dirty="0" smtClean="0">
                <a:solidFill>
                  <a:srgbClr val="FF0000"/>
                </a:solidFill>
                <a:latin typeface="Times New Roman" pitchFamily="18" charset="0"/>
                <a:cs typeface="Times New Roman" pitchFamily="18" charset="0"/>
              </a:rPr>
              <a:t>Types of Inflation</a:t>
            </a:r>
          </a:p>
          <a:p>
            <a:pPr marL="651510" indent="-514350">
              <a:buFont typeface="+mj-lt"/>
              <a:buAutoNum type="arabicPeriod"/>
            </a:pPr>
            <a:r>
              <a:rPr lang="en-US" dirty="0" smtClean="0">
                <a:solidFill>
                  <a:srgbClr val="FF0000"/>
                </a:solidFill>
                <a:latin typeface="Times New Roman" pitchFamily="18" charset="0"/>
                <a:cs typeface="Times New Roman" pitchFamily="18" charset="0"/>
              </a:rPr>
              <a:t>Causes of inflation </a:t>
            </a:r>
          </a:p>
          <a:p>
            <a:pPr marL="651510" indent="-514350">
              <a:buFont typeface="+mj-lt"/>
              <a:buAutoNum type="arabicPeriod"/>
            </a:pPr>
            <a:r>
              <a:rPr lang="en-US" dirty="0" smtClean="0">
                <a:solidFill>
                  <a:srgbClr val="FF0000"/>
                </a:solidFill>
                <a:latin typeface="Times New Roman" pitchFamily="18" charset="0"/>
                <a:cs typeface="Times New Roman" pitchFamily="18" charset="0"/>
              </a:rPr>
              <a:t>Effects of Inflation</a:t>
            </a:r>
          </a:p>
          <a:p>
            <a:pPr marL="651510" indent="-514350">
              <a:buFont typeface="+mj-lt"/>
              <a:buAutoNum type="arabicPeriod"/>
            </a:pPr>
            <a:r>
              <a:rPr lang="en-US" dirty="0" smtClean="0">
                <a:solidFill>
                  <a:srgbClr val="FF0000"/>
                </a:solidFill>
                <a:latin typeface="Times New Roman" pitchFamily="18" charset="0"/>
                <a:cs typeface="Times New Roman" pitchFamily="18" charset="0"/>
              </a:rPr>
              <a:t>Inflation control Measures     </a:t>
            </a:r>
            <a:endParaRPr lang="en-IN" dirty="0">
              <a:solidFill>
                <a:srgbClr val="FF0000"/>
              </a:solidFill>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solidFill>
                  <a:srgbClr val="92D050"/>
                </a:solidFill>
              </a:rPr>
              <a:t>Contents </a:t>
            </a:r>
            <a:endParaRPr lang="en-IN" dirty="0">
              <a:solidFill>
                <a:srgbClr val="92D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sz="2400" b="1" dirty="0" smtClean="0">
                <a:solidFill>
                  <a:srgbClr val="00B0F0"/>
                </a:solidFill>
                <a:latin typeface="Times New Roman" pitchFamily="18" charset="0"/>
                <a:cs typeface="Times New Roman" pitchFamily="18" charset="0"/>
              </a:rPr>
              <a:t>Inflation</a:t>
            </a:r>
            <a:r>
              <a:rPr lang="en-IN" sz="2400" dirty="0" smtClean="0">
                <a:solidFill>
                  <a:srgbClr val="00B0F0"/>
                </a:solidFill>
                <a:latin typeface="Times New Roman" pitchFamily="18" charset="0"/>
                <a:cs typeface="Times New Roman" pitchFamily="18" charset="0"/>
              </a:rPr>
              <a:t> is a sustained increase in the </a:t>
            </a:r>
            <a:r>
              <a:rPr lang="en-IN" sz="2400" dirty="0" smtClean="0">
                <a:solidFill>
                  <a:srgbClr val="00B0F0"/>
                </a:solidFill>
                <a:latin typeface="Times New Roman" pitchFamily="18" charset="0"/>
                <a:cs typeface="Times New Roman" pitchFamily="18" charset="0"/>
                <a:hlinkClick r:id="rId2" tooltip="General price level"/>
              </a:rPr>
              <a:t>general price level</a:t>
            </a:r>
            <a:r>
              <a:rPr lang="en-IN" sz="2400" dirty="0" smtClean="0">
                <a:solidFill>
                  <a:srgbClr val="00B0F0"/>
                </a:solidFill>
                <a:latin typeface="Times New Roman" pitchFamily="18" charset="0"/>
                <a:cs typeface="Times New Roman" pitchFamily="18" charset="0"/>
              </a:rPr>
              <a:t> of goods and services in an economy over a period of time. When the general price level rises, each unit of currency buys fewer goods and services; consequently, inflation reflects a reduction in the </a:t>
            </a:r>
            <a:r>
              <a:rPr lang="en-IN" sz="2400" dirty="0" smtClean="0">
                <a:solidFill>
                  <a:srgbClr val="00B0F0"/>
                </a:solidFill>
                <a:latin typeface="Times New Roman" pitchFamily="18" charset="0"/>
                <a:cs typeface="Times New Roman" pitchFamily="18" charset="0"/>
                <a:hlinkClick r:id="rId3" tooltip="Purchasing power"/>
              </a:rPr>
              <a:t>purchasing power</a:t>
            </a:r>
            <a:r>
              <a:rPr lang="en-IN" sz="2400" dirty="0" smtClean="0">
                <a:solidFill>
                  <a:srgbClr val="00B0F0"/>
                </a:solidFill>
                <a:latin typeface="Times New Roman" pitchFamily="18" charset="0"/>
                <a:cs typeface="Times New Roman" pitchFamily="18" charset="0"/>
              </a:rPr>
              <a:t> per unit of money – a loss of </a:t>
            </a:r>
            <a:r>
              <a:rPr lang="en-IN" sz="2400" dirty="0" smtClean="0">
                <a:solidFill>
                  <a:srgbClr val="00B0F0"/>
                </a:solidFill>
                <a:latin typeface="Times New Roman" pitchFamily="18" charset="0"/>
                <a:cs typeface="Times New Roman" pitchFamily="18" charset="0"/>
                <a:hlinkClick r:id="rId4" tooltip="Real versus nominal value (economics)"/>
              </a:rPr>
              <a:t>real value</a:t>
            </a:r>
            <a:r>
              <a:rPr lang="en-IN" sz="2400" dirty="0" smtClean="0">
                <a:solidFill>
                  <a:srgbClr val="00B0F0"/>
                </a:solidFill>
                <a:latin typeface="Times New Roman" pitchFamily="18" charset="0"/>
                <a:cs typeface="Times New Roman" pitchFamily="18" charset="0"/>
              </a:rPr>
              <a:t> in the medium of exchange and unit of account within the economy.</a:t>
            </a:r>
            <a:endParaRPr lang="en-IN" sz="2400" dirty="0">
              <a:solidFill>
                <a:srgbClr val="00B0F0"/>
              </a:solidFill>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Meaning of inflation </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500174"/>
            <a:ext cx="8572560" cy="5143535"/>
          </a:xfrm>
        </p:spPr>
        <p:txBody>
          <a:bodyPr>
            <a:normAutofit fontScale="32500" lnSpcReduction="20000"/>
          </a:bodyPr>
          <a:lstStyle/>
          <a:p>
            <a:pPr algn="just"/>
            <a:r>
              <a:rPr lang="en-US" sz="5500" dirty="0" smtClean="0">
                <a:solidFill>
                  <a:srgbClr val="002060"/>
                </a:solidFill>
                <a:latin typeface="Times New Roman" pitchFamily="18" charset="0"/>
                <a:cs typeface="Times New Roman" pitchFamily="18" charset="0"/>
              </a:rPr>
              <a:t>1.</a:t>
            </a:r>
            <a:r>
              <a:rPr lang="en-IN" sz="5500" dirty="0" smtClean="0">
                <a:solidFill>
                  <a:srgbClr val="002060"/>
                </a:solidFill>
                <a:latin typeface="Times New Roman" pitchFamily="18" charset="0"/>
                <a:cs typeface="Times New Roman" pitchFamily="18" charset="0"/>
              </a:rPr>
              <a:t> </a:t>
            </a:r>
            <a:r>
              <a:rPr lang="en-IN" sz="5500" dirty="0" smtClean="0">
                <a:solidFill>
                  <a:srgbClr val="00B0F0"/>
                </a:solidFill>
                <a:latin typeface="Times New Roman" pitchFamily="18" charset="0"/>
                <a:cs typeface="Times New Roman" pitchFamily="18" charset="0"/>
              </a:rPr>
              <a:t>Creeping Inflation  </a:t>
            </a:r>
            <a:r>
              <a:rPr lang="en-IN" sz="5500" dirty="0" smtClean="0">
                <a:solidFill>
                  <a:srgbClr val="002060"/>
                </a:solidFill>
                <a:latin typeface="Times New Roman" pitchFamily="18" charset="0"/>
                <a:cs typeface="Times New Roman" pitchFamily="18" charset="0"/>
              </a:rPr>
              <a:t>Creeping or mild inflation is when prices rise 3 percent a year or less. According to the </a:t>
            </a:r>
            <a:r>
              <a:rPr lang="en-IN" sz="5500" dirty="0" smtClean="0">
                <a:solidFill>
                  <a:srgbClr val="002060"/>
                </a:solidFill>
                <a:latin typeface="Times New Roman" pitchFamily="18" charset="0"/>
                <a:cs typeface="Times New Roman" pitchFamily="18" charset="0"/>
                <a:hlinkClick r:id="rId2"/>
              </a:rPr>
              <a:t>Federal Reserve</a:t>
            </a:r>
            <a:r>
              <a:rPr lang="en-IN" sz="5500" dirty="0" smtClean="0">
                <a:solidFill>
                  <a:srgbClr val="002060"/>
                </a:solidFill>
                <a:latin typeface="Times New Roman" pitchFamily="18" charset="0"/>
                <a:cs typeface="Times New Roman" pitchFamily="18" charset="0"/>
              </a:rPr>
              <a:t>, when prices increase 2 percent or less it benefits </a:t>
            </a:r>
            <a:r>
              <a:rPr lang="en-IN" sz="5500" dirty="0" smtClean="0">
                <a:solidFill>
                  <a:srgbClr val="002060"/>
                </a:solidFill>
                <a:latin typeface="Times New Roman" pitchFamily="18" charset="0"/>
                <a:cs typeface="Times New Roman" pitchFamily="18" charset="0"/>
                <a:hlinkClick r:id="rId3"/>
              </a:rPr>
              <a:t>economic growth</a:t>
            </a:r>
            <a:r>
              <a:rPr lang="en-IN" sz="5500" dirty="0" smtClean="0">
                <a:solidFill>
                  <a:srgbClr val="002060"/>
                </a:solidFill>
                <a:latin typeface="Times New Roman" pitchFamily="18" charset="0"/>
                <a:cs typeface="Times New Roman" pitchFamily="18" charset="0"/>
              </a:rPr>
              <a:t>. This kind of mild inflation makes consumers expect that prices will keep going up. That boosts </a:t>
            </a:r>
            <a:r>
              <a:rPr lang="en-IN" sz="5500" dirty="0" smtClean="0">
                <a:solidFill>
                  <a:srgbClr val="002060"/>
                </a:solidFill>
                <a:latin typeface="Times New Roman" pitchFamily="18" charset="0"/>
                <a:cs typeface="Times New Roman" pitchFamily="18" charset="0"/>
                <a:hlinkClick r:id="rId4"/>
              </a:rPr>
              <a:t>demand</a:t>
            </a:r>
            <a:r>
              <a:rPr lang="en-IN" sz="5500" dirty="0" smtClean="0">
                <a:solidFill>
                  <a:srgbClr val="002060"/>
                </a:solidFill>
                <a:latin typeface="Times New Roman" pitchFamily="18" charset="0"/>
                <a:cs typeface="Times New Roman" pitchFamily="18" charset="0"/>
              </a:rPr>
              <a:t>.</a:t>
            </a:r>
          </a:p>
          <a:p>
            <a:pPr algn="just">
              <a:buNone/>
            </a:pPr>
            <a:endParaRPr lang="en-IN" sz="5500" dirty="0" smtClean="0">
              <a:solidFill>
                <a:srgbClr val="002060"/>
              </a:solidFill>
              <a:latin typeface="Times New Roman" pitchFamily="18" charset="0"/>
              <a:cs typeface="Times New Roman" pitchFamily="18" charset="0"/>
            </a:endParaRPr>
          </a:p>
          <a:p>
            <a:pPr marL="742950" indent="-742950" algn="just">
              <a:buNone/>
            </a:pPr>
            <a:r>
              <a:rPr lang="en-IN" sz="5500" dirty="0" smtClean="0">
                <a:solidFill>
                  <a:srgbClr val="002060"/>
                </a:solidFill>
                <a:latin typeface="Times New Roman" pitchFamily="18" charset="0"/>
                <a:cs typeface="Times New Roman" pitchFamily="18" charset="0"/>
              </a:rPr>
              <a:t>   </a:t>
            </a:r>
            <a:r>
              <a:rPr lang="en-IN" sz="5500" dirty="0" smtClean="0">
                <a:solidFill>
                  <a:srgbClr val="00B0F0"/>
                </a:solidFill>
                <a:latin typeface="Times New Roman" pitchFamily="18" charset="0"/>
                <a:cs typeface="Times New Roman" pitchFamily="18" charset="0"/>
              </a:rPr>
              <a:t>2.Walking Inflation </a:t>
            </a:r>
            <a:r>
              <a:rPr lang="en-IN" sz="5500" dirty="0" smtClean="0">
                <a:solidFill>
                  <a:srgbClr val="002060"/>
                </a:solidFill>
                <a:latin typeface="Times New Roman" pitchFamily="18" charset="0"/>
                <a:cs typeface="Times New Roman" pitchFamily="18" charset="0"/>
              </a:rPr>
              <a:t>This type of strong, or pernicious, inflation is between 3- 10 percent a year It is harmful to the economy because it heats up economic growth too fast. People start to buy more than they need, just to avoid tomorrow's much higher prices .</a:t>
            </a:r>
          </a:p>
          <a:p>
            <a:pPr marL="742950" indent="-742950" algn="just">
              <a:buNone/>
            </a:pPr>
            <a:r>
              <a:rPr lang="en-IN" sz="5500" dirty="0" smtClean="0">
                <a:solidFill>
                  <a:srgbClr val="002060"/>
                </a:solidFill>
                <a:latin typeface="Times New Roman" pitchFamily="18" charset="0"/>
                <a:cs typeface="Times New Roman" pitchFamily="18" charset="0"/>
              </a:rPr>
              <a:t>      </a:t>
            </a:r>
          </a:p>
          <a:p>
            <a:pPr algn="just">
              <a:buNone/>
            </a:pPr>
            <a:r>
              <a:rPr lang="en-US" sz="5500" dirty="0" smtClean="0">
                <a:solidFill>
                  <a:srgbClr val="00B0F0"/>
                </a:solidFill>
                <a:latin typeface="Times New Roman" pitchFamily="18" charset="0"/>
                <a:cs typeface="Times New Roman" pitchFamily="18" charset="0"/>
              </a:rPr>
              <a:t>3.</a:t>
            </a:r>
            <a:r>
              <a:rPr lang="en-IN" sz="5500" dirty="0" smtClean="0">
                <a:solidFill>
                  <a:srgbClr val="00B0F0"/>
                </a:solidFill>
                <a:latin typeface="Times New Roman" pitchFamily="18" charset="0"/>
                <a:cs typeface="Times New Roman" pitchFamily="18" charset="0"/>
              </a:rPr>
              <a:t> Galloping Inflation </a:t>
            </a:r>
            <a:r>
              <a:rPr lang="en-IN" sz="5500" dirty="0" smtClean="0">
                <a:solidFill>
                  <a:srgbClr val="002060"/>
                </a:solidFill>
                <a:latin typeface="Times New Roman" pitchFamily="18" charset="0"/>
                <a:cs typeface="Times New Roman" pitchFamily="18" charset="0"/>
              </a:rPr>
              <a:t>When inflation rises to 10 percent or more, it wreaks    absolute havoc on the economy. Money loses value so fast that business and employee income can't keep up with costs and prices.</a:t>
            </a:r>
          </a:p>
          <a:p>
            <a:pPr algn="just">
              <a:buNone/>
            </a:pPr>
            <a:endParaRPr lang="en-IN" sz="5500" dirty="0" smtClean="0">
              <a:solidFill>
                <a:srgbClr val="002060"/>
              </a:solidFill>
              <a:latin typeface="Times New Roman" pitchFamily="18" charset="0"/>
              <a:cs typeface="Times New Roman" pitchFamily="18" charset="0"/>
            </a:endParaRPr>
          </a:p>
          <a:p>
            <a:pPr algn="just">
              <a:buNone/>
            </a:pPr>
            <a:r>
              <a:rPr lang="en-US" sz="5500" dirty="0" smtClean="0">
                <a:solidFill>
                  <a:srgbClr val="002060"/>
                </a:solidFill>
                <a:latin typeface="Times New Roman" pitchFamily="18" charset="0"/>
                <a:cs typeface="Times New Roman" pitchFamily="18" charset="0"/>
              </a:rPr>
              <a:t>4. </a:t>
            </a:r>
            <a:r>
              <a:rPr lang="en-IN" sz="5500" dirty="0" smtClean="0">
                <a:solidFill>
                  <a:srgbClr val="00B0F0"/>
                </a:solidFill>
                <a:latin typeface="Times New Roman" pitchFamily="18" charset="0"/>
                <a:cs typeface="Times New Roman" pitchFamily="18" charset="0"/>
              </a:rPr>
              <a:t>Hyperinflation  </a:t>
            </a:r>
            <a:r>
              <a:rPr lang="en-IN" sz="5500" dirty="0" err="1" smtClean="0">
                <a:solidFill>
                  <a:srgbClr val="00B0F0"/>
                </a:solidFill>
                <a:latin typeface="Times New Roman" pitchFamily="18" charset="0"/>
                <a:cs typeface="Times New Roman" pitchFamily="18" charset="0"/>
                <a:hlinkClick r:id="rId5"/>
              </a:rPr>
              <a:t>Hyperinflation</a:t>
            </a:r>
            <a:r>
              <a:rPr lang="en-IN" sz="5500" dirty="0" smtClean="0">
                <a:solidFill>
                  <a:srgbClr val="002060"/>
                </a:solidFill>
                <a:latin typeface="Times New Roman" pitchFamily="18" charset="0"/>
                <a:cs typeface="Times New Roman" pitchFamily="18" charset="0"/>
              </a:rPr>
              <a:t> is when prices skyrocket more than 50 percent a month. It is very rare. In fact, most examples of hyperinflation have occurred only when governments printed money to pay for wars. Examples of hyperinflation include </a:t>
            </a:r>
            <a:r>
              <a:rPr lang="en-IN" sz="5500" dirty="0" smtClean="0">
                <a:solidFill>
                  <a:srgbClr val="002060"/>
                </a:solidFill>
                <a:latin typeface="Times New Roman" pitchFamily="18" charset="0"/>
                <a:cs typeface="Times New Roman" pitchFamily="18" charset="0"/>
                <a:hlinkClick r:id="rId6"/>
              </a:rPr>
              <a:t>Germany</a:t>
            </a:r>
            <a:r>
              <a:rPr lang="en-IN" sz="5500" dirty="0" smtClean="0">
                <a:solidFill>
                  <a:srgbClr val="002060"/>
                </a:solidFill>
                <a:latin typeface="Times New Roman" pitchFamily="18" charset="0"/>
                <a:cs typeface="Times New Roman" pitchFamily="18" charset="0"/>
              </a:rPr>
              <a:t> in the 1920s, Zimbabwe in the 2000s, and Venezuela in the 2010s</a:t>
            </a:r>
          </a:p>
          <a:p>
            <a:pPr>
              <a:buNone/>
            </a:pPr>
            <a:endParaRPr lang="en-IN" sz="2000" dirty="0" smtClean="0"/>
          </a:p>
          <a:p>
            <a:pPr>
              <a:buNone/>
            </a:pPr>
            <a:endParaRPr lang="en-IN" sz="2000" dirty="0" smtClean="0">
              <a:solidFill>
                <a:srgbClr val="FFFF00"/>
              </a:solidFill>
              <a:latin typeface="Times New Roman" pitchFamily="18" charset="0"/>
              <a:cs typeface="Times New Roman" pitchFamily="18" charset="0"/>
            </a:endParaRPr>
          </a:p>
          <a:p>
            <a:pPr>
              <a:buNone/>
            </a:pPr>
            <a:r>
              <a:rPr lang="en-US" dirty="0" smtClean="0"/>
              <a:t> </a:t>
            </a:r>
            <a:endParaRPr lang="en-IN" dirty="0" smtClean="0"/>
          </a:p>
        </p:txBody>
      </p:sp>
      <p:sp>
        <p:nvSpPr>
          <p:cNvPr id="2" name="Title 1"/>
          <p:cNvSpPr>
            <a:spLocks noGrp="1"/>
          </p:cNvSpPr>
          <p:nvPr>
            <p:ph type="title"/>
          </p:nvPr>
        </p:nvSpPr>
        <p:spPr/>
        <p:txBody>
          <a:bodyPr/>
          <a:lstStyle/>
          <a:p>
            <a:r>
              <a:rPr lang="en-US" dirty="0" smtClean="0"/>
              <a:t>Types of Inflation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500174"/>
            <a:ext cx="8401080" cy="5143535"/>
          </a:xfrm>
        </p:spPr>
        <p:txBody>
          <a:bodyPr>
            <a:normAutofit lnSpcReduction="10000"/>
          </a:bodyPr>
          <a:lstStyle/>
          <a:p>
            <a:pPr algn="just">
              <a:buNone/>
            </a:pPr>
            <a:r>
              <a:rPr lang="en-IN" sz="2000" dirty="0" smtClean="0">
                <a:solidFill>
                  <a:srgbClr val="00B0F0"/>
                </a:solidFill>
                <a:latin typeface="Times New Roman" pitchFamily="18" charset="0"/>
                <a:cs typeface="Times New Roman" pitchFamily="18" charset="0"/>
              </a:rPr>
              <a:t>Demand-Pull Inflation  </a:t>
            </a:r>
            <a:r>
              <a:rPr lang="en-IN" sz="2000" dirty="0" smtClean="0">
                <a:latin typeface="Times New Roman" pitchFamily="18" charset="0"/>
                <a:cs typeface="Times New Roman" pitchFamily="18" charset="0"/>
              </a:rPr>
              <a:t>Demand-pull inflation results from strong consumer demand. Many individuals purchasing the same good will cause the price to increase, and when such an event happens to a whole economy for all types of goods, it is called demand-pull inflation. Demand-pull inflation is used by </a:t>
            </a:r>
            <a:r>
              <a:rPr lang="en-IN" sz="2000" u="sng" dirty="0" smtClean="0">
                <a:latin typeface="Times New Roman" pitchFamily="18" charset="0"/>
                <a:cs typeface="Times New Roman" pitchFamily="18" charset="0"/>
                <a:hlinkClick r:id="rId2"/>
              </a:rPr>
              <a:t>Keynesian economics</a:t>
            </a:r>
            <a:r>
              <a:rPr lang="en-IN" sz="2000" dirty="0" smtClean="0">
                <a:latin typeface="Times New Roman" pitchFamily="18" charset="0"/>
                <a:cs typeface="Times New Roman" pitchFamily="18" charset="0"/>
              </a:rPr>
              <a:t> to describe what happens when price levels rise because of an imbalance in the </a:t>
            </a:r>
            <a:r>
              <a:rPr lang="en-IN" sz="2000" u="sng" dirty="0" smtClean="0">
                <a:latin typeface="Times New Roman" pitchFamily="18" charset="0"/>
                <a:cs typeface="Times New Roman" pitchFamily="18" charset="0"/>
                <a:hlinkClick r:id="rId3"/>
              </a:rPr>
              <a:t>aggregate supply</a:t>
            </a:r>
            <a:r>
              <a:rPr lang="en-IN" sz="2000" dirty="0" smtClean="0">
                <a:latin typeface="Times New Roman" pitchFamily="18" charset="0"/>
                <a:cs typeface="Times New Roman" pitchFamily="18" charset="0"/>
              </a:rPr>
              <a:t> and demand. When the aggregate demand in an economy strongly outweighs the aggregate supply, prices go up. Economists describe demand-pull inflation as a result of too many dollars chasing too few goods.</a:t>
            </a:r>
          </a:p>
          <a:p>
            <a:pPr algn="just">
              <a:buNone/>
            </a:pPr>
            <a:endParaRPr lang="en-US" sz="2000" dirty="0" smtClean="0">
              <a:solidFill>
                <a:srgbClr val="FFFF00"/>
              </a:solidFill>
              <a:latin typeface="Times New Roman" pitchFamily="18" charset="0"/>
              <a:cs typeface="Times New Roman" pitchFamily="18" charset="0"/>
            </a:endParaRPr>
          </a:p>
          <a:p>
            <a:pPr algn="just">
              <a:buNone/>
            </a:pPr>
            <a:r>
              <a:rPr lang="en-IN" sz="2000" dirty="0" smtClean="0">
                <a:solidFill>
                  <a:srgbClr val="00B0F0"/>
                </a:solidFill>
                <a:latin typeface="Times New Roman" pitchFamily="18" charset="0"/>
                <a:cs typeface="Times New Roman" pitchFamily="18" charset="0"/>
              </a:rPr>
              <a:t>Cost-Push Inflation   </a:t>
            </a:r>
            <a:r>
              <a:rPr lang="en-IN" sz="2000" dirty="0" smtClean="0">
                <a:latin typeface="Times New Roman" pitchFamily="18" charset="0"/>
                <a:cs typeface="Times New Roman" pitchFamily="18" charset="0"/>
              </a:rPr>
              <a:t>Cost-push inflation is a situation in which the overall </a:t>
            </a:r>
            <a:r>
              <a:rPr lang="en-IN" sz="2000" u="sng" dirty="0" smtClean="0">
                <a:latin typeface="Times New Roman" pitchFamily="18" charset="0"/>
                <a:cs typeface="Times New Roman" pitchFamily="18" charset="0"/>
                <a:hlinkClick r:id="rId4"/>
              </a:rPr>
              <a:t>price levels</a:t>
            </a:r>
            <a:r>
              <a:rPr lang="en-IN" sz="2000" dirty="0" smtClean="0">
                <a:latin typeface="Times New Roman" pitchFamily="18" charset="0"/>
                <a:cs typeface="Times New Roman" pitchFamily="18" charset="0"/>
              </a:rPr>
              <a:t> go up (inflation) due to increases in the cost of wages and </a:t>
            </a:r>
            <a:r>
              <a:rPr lang="en-IN" sz="2000" u="sng" dirty="0" smtClean="0">
                <a:latin typeface="Times New Roman" pitchFamily="18" charset="0"/>
                <a:cs typeface="Times New Roman" pitchFamily="18" charset="0"/>
                <a:hlinkClick r:id="rId5"/>
              </a:rPr>
              <a:t>raw </a:t>
            </a:r>
            <a:r>
              <a:rPr lang="en-IN" sz="2000" u="sng" dirty="0" err="1" smtClean="0">
                <a:latin typeface="Times New Roman" pitchFamily="18" charset="0"/>
                <a:cs typeface="Times New Roman" pitchFamily="18" charset="0"/>
                <a:hlinkClick r:id="rId5"/>
              </a:rPr>
              <a:t>materials</a:t>
            </a:r>
            <a:r>
              <a:rPr lang="en-IN" sz="2000" dirty="0" err="1" smtClean="0">
                <a:latin typeface="Times New Roman" pitchFamily="18" charset="0"/>
                <a:cs typeface="Times New Roman" pitchFamily="18" charset="0"/>
              </a:rPr>
              <a:t>.Cost</a:t>
            </a:r>
            <a:r>
              <a:rPr lang="en-IN" sz="2000" dirty="0" smtClean="0">
                <a:latin typeface="Times New Roman" pitchFamily="18" charset="0"/>
                <a:cs typeface="Times New Roman" pitchFamily="18" charset="0"/>
              </a:rPr>
              <a:t>-push inflation develops because the higher costs of production factors decreases in </a:t>
            </a:r>
            <a:r>
              <a:rPr lang="en-IN" sz="2000" u="sng" dirty="0" smtClean="0">
                <a:latin typeface="Times New Roman" pitchFamily="18" charset="0"/>
                <a:cs typeface="Times New Roman" pitchFamily="18" charset="0"/>
                <a:hlinkClick r:id="rId3"/>
              </a:rPr>
              <a:t>aggregate supply</a:t>
            </a:r>
            <a:r>
              <a:rPr lang="en-IN" sz="2000" dirty="0" smtClean="0">
                <a:latin typeface="Times New Roman" pitchFamily="18" charset="0"/>
                <a:cs typeface="Times New Roman" pitchFamily="18" charset="0"/>
              </a:rPr>
              <a:t> (the amount of total production) in the economy. Since there are fewer goods being produced (supply weakens) and demand for these goods remains consistent, the prices of finished goods increase (inflation).</a:t>
            </a:r>
          </a:p>
          <a:p>
            <a:pPr algn="just">
              <a:buNone/>
            </a:pPr>
            <a:endParaRPr lang="en-IN" sz="2000" dirty="0" smtClean="0">
              <a:latin typeface="Times New Roman" pitchFamily="18" charset="0"/>
              <a:cs typeface="Times New Roman" pitchFamily="18" charset="0"/>
            </a:endParaRPr>
          </a:p>
          <a:p>
            <a:pPr>
              <a:buNone/>
            </a:pPr>
            <a:endParaRPr lang="en-US" dirty="0" smtClean="0"/>
          </a:p>
          <a:p>
            <a:pPr>
              <a:buNone/>
            </a:pPr>
            <a:endParaRPr lang="en-IN" dirty="0"/>
          </a:p>
        </p:txBody>
      </p:sp>
      <p:sp>
        <p:nvSpPr>
          <p:cNvPr id="2" name="Title 1"/>
          <p:cNvSpPr>
            <a:spLocks noGrp="1"/>
          </p:cNvSpPr>
          <p:nvPr>
            <p:ph type="title"/>
          </p:nvPr>
        </p:nvSpPr>
        <p:spPr>
          <a:xfrm>
            <a:off x="457200" y="253536"/>
            <a:ext cx="8229600" cy="818010"/>
          </a:xfrm>
        </p:spPr>
        <p:txBody>
          <a:bodyPr/>
          <a:lstStyle/>
          <a:p>
            <a:r>
              <a:rPr lang="en-US" dirty="0" smtClean="0"/>
              <a:t>Causes of Inflation </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500174"/>
            <a:ext cx="8572560" cy="5143535"/>
          </a:xfrm>
        </p:spPr>
        <p:txBody>
          <a:bodyPr>
            <a:normAutofit/>
          </a:bodyPr>
          <a:lstStyle/>
          <a:p>
            <a:pPr algn="just"/>
            <a:r>
              <a:rPr lang="en-IN" sz="2000" b="1" dirty="0" smtClean="0">
                <a:solidFill>
                  <a:srgbClr val="00B0F0"/>
                </a:solidFill>
                <a:latin typeface="Times New Roman" pitchFamily="18" charset="0"/>
                <a:cs typeface="Times New Roman" pitchFamily="18" charset="0"/>
              </a:rPr>
              <a:t>Income redistribution</a:t>
            </a:r>
            <a:r>
              <a:rPr lang="en-IN" sz="2000" dirty="0" smtClean="0">
                <a:solidFill>
                  <a:srgbClr val="00B0F0"/>
                </a:solidFill>
                <a:latin typeface="Times New Roman" pitchFamily="18" charset="0"/>
                <a:cs typeface="Times New Roman" pitchFamily="18" charset="0"/>
              </a:rPr>
              <a:t>: </a:t>
            </a:r>
            <a:r>
              <a:rPr lang="en-IN" sz="2000" dirty="0" smtClean="0">
                <a:latin typeface="Times New Roman" pitchFamily="18" charset="0"/>
                <a:cs typeface="Times New Roman" pitchFamily="18" charset="0"/>
              </a:rPr>
              <a:t>One risk of higher inflation is that it has a </a:t>
            </a:r>
            <a:r>
              <a:rPr lang="en-IN" sz="2000" b="1" dirty="0" smtClean="0">
                <a:latin typeface="Times New Roman" pitchFamily="18" charset="0"/>
                <a:cs typeface="Times New Roman" pitchFamily="18" charset="0"/>
              </a:rPr>
              <a:t>regressive effect</a:t>
            </a:r>
            <a:r>
              <a:rPr lang="en-IN" sz="2000" dirty="0" smtClean="0">
                <a:latin typeface="Times New Roman" pitchFamily="18" charset="0"/>
                <a:cs typeface="Times New Roman" pitchFamily="18" charset="0"/>
              </a:rPr>
              <a:t> on lower-income families and older people in society. This happen when prices for food and domestic utilities such as water and heating rises at a rapid rate</a:t>
            </a:r>
          </a:p>
          <a:p>
            <a:pPr algn="just"/>
            <a:r>
              <a:rPr lang="en-IN" sz="2000" b="1" dirty="0" smtClean="0">
                <a:solidFill>
                  <a:srgbClr val="00B0F0"/>
                </a:solidFill>
                <a:latin typeface="Times New Roman" pitchFamily="18" charset="0"/>
                <a:cs typeface="Times New Roman" pitchFamily="18" charset="0"/>
              </a:rPr>
              <a:t>Risks of wage inflation</a:t>
            </a:r>
            <a:r>
              <a:rPr lang="en-IN" sz="2000" dirty="0" smtClean="0">
                <a:solidFill>
                  <a:srgbClr val="00B0F0"/>
                </a:solidFill>
                <a:latin typeface="Times New Roman" pitchFamily="18" charset="0"/>
                <a:cs typeface="Times New Roman" pitchFamily="18" charset="0"/>
              </a:rPr>
              <a:t>: </a:t>
            </a:r>
            <a:r>
              <a:rPr lang="en-IN" sz="2000" dirty="0" smtClean="0">
                <a:latin typeface="Times New Roman" pitchFamily="18" charset="0"/>
                <a:cs typeface="Times New Roman" pitchFamily="18" charset="0"/>
              </a:rPr>
              <a:t>High inflation can lead to an increase in pay claims as people look to protect their real incomes. This can lead to a rise in unit labour costs and lower profits for businesses</a:t>
            </a:r>
          </a:p>
          <a:p>
            <a:pPr algn="just"/>
            <a:r>
              <a:rPr lang="en-IN" sz="2000" b="1" dirty="0" smtClean="0">
                <a:solidFill>
                  <a:srgbClr val="00B0F0"/>
                </a:solidFill>
                <a:latin typeface="Times New Roman" pitchFamily="18" charset="0"/>
                <a:cs typeface="Times New Roman" pitchFamily="18" charset="0"/>
              </a:rPr>
              <a:t>Business uncertainty</a:t>
            </a:r>
            <a:r>
              <a:rPr lang="en-IN" sz="2000" dirty="0" smtClean="0">
                <a:solidFill>
                  <a:srgbClr val="00B0F0"/>
                </a:solidFill>
                <a:latin typeface="Times New Roman" pitchFamily="18" charset="0"/>
                <a:cs typeface="Times New Roman" pitchFamily="18" charset="0"/>
              </a:rPr>
              <a:t>: </a:t>
            </a:r>
            <a:r>
              <a:rPr lang="en-IN" sz="2000" dirty="0" smtClean="0">
                <a:latin typeface="Times New Roman" pitchFamily="18" charset="0"/>
                <a:cs typeface="Times New Roman" pitchFamily="18" charset="0"/>
              </a:rPr>
              <a:t>High and volatile inflation is not good for business confidence partly because they cannot be sure of what their costs and prices are likely to be. This uncertainty might lead to a lower level of capital investment spending</a:t>
            </a:r>
          </a:p>
          <a:p>
            <a:pPr algn="just"/>
            <a:r>
              <a:rPr lang="en-IN" sz="2000" b="1" dirty="0" smtClean="0">
                <a:solidFill>
                  <a:srgbClr val="00B0F0"/>
                </a:solidFill>
                <a:latin typeface="Times New Roman" pitchFamily="18" charset="0"/>
                <a:cs typeface="Times New Roman" pitchFamily="18" charset="0"/>
              </a:rPr>
              <a:t>Falling real incomes</a:t>
            </a:r>
            <a:r>
              <a:rPr lang="en-IN" sz="2000" dirty="0" smtClean="0">
                <a:solidFill>
                  <a:srgbClr val="00B0F0"/>
                </a:solidFill>
                <a:latin typeface="Times New Roman" pitchFamily="18" charset="0"/>
                <a:cs typeface="Times New Roman" pitchFamily="18" charset="0"/>
              </a:rPr>
              <a:t>: </a:t>
            </a:r>
            <a:r>
              <a:rPr lang="en-IN" sz="2000" dirty="0" smtClean="0">
                <a:latin typeface="Times New Roman" pitchFamily="18" charset="0"/>
                <a:cs typeface="Times New Roman" pitchFamily="18" charset="0"/>
              </a:rPr>
              <a:t>With millions of people facing a cut in their wages or at best a pay freeze, rising inflation leads to a fall in real incomes.</a:t>
            </a:r>
          </a:p>
          <a:p>
            <a:pPr algn="just"/>
            <a:r>
              <a:rPr lang="en-IN" sz="2000" b="1" dirty="0" smtClean="0">
                <a:solidFill>
                  <a:srgbClr val="00B0F0"/>
                </a:solidFill>
                <a:latin typeface="Times New Roman" pitchFamily="18" charset="0"/>
                <a:cs typeface="Times New Roman" pitchFamily="18" charset="0"/>
              </a:rPr>
              <a:t>Income redistribution</a:t>
            </a:r>
            <a:r>
              <a:rPr lang="en-IN" sz="2000" dirty="0" smtClean="0">
                <a:solidFill>
                  <a:srgbClr val="00B0F0"/>
                </a:solidFill>
                <a:latin typeface="Times New Roman" pitchFamily="18" charset="0"/>
                <a:cs typeface="Times New Roman" pitchFamily="18" charset="0"/>
              </a:rPr>
              <a:t>: </a:t>
            </a:r>
            <a:r>
              <a:rPr lang="en-IN" sz="2000" dirty="0" smtClean="0">
                <a:latin typeface="Times New Roman" pitchFamily="18" charset="0"/>
                <a:cs typeface="Times New Roman" pitchFamily="18" charset="0"/>
              </a:rPr>
              <a:t>One risk of higher inflation is that it has a </a:t>
            </a:r>
            <a:r>
              <a:rPr lang="en-IN" sz="2000" b="1" dirty="0" smtClean="0">
                <a:latin typeface="Times New Roman" pitchFamily="18" charset="0"/>
                <a:cs typeface="Times New Roman" pitchFamily="18" charset="0"/>
              </a:rPr>
              <a:t>regressive effect</a:t>
            </a:r>
            <a:r>
              <a:rPr lang="en-IN" sz="2000" dirty="0" smtClean="0">
                <a:latin typeface="Times New Roman" pitchFamily="18" charset="0"/>
                <a:cs typeface="Times New Roman" pitchFamily="18" charset="0"/>
              </a:rPr>
              <a:t> on lower-income families and older people in society.</a:t>
            </a:r>
          </a:p>
          <a:p>
            <a:endParaRPr lang="en-IN" sz="2000" dirty="0" smtClean="0"/>
          </a:p>
          <a:p>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
        <p:nvSpPr>
          <p:cNvPr id="2" name="Title 1"/>
          <p:cNvSpPr>
            <a:spLocks noGrp="1"/>
          </p:cNvSpPr>
          <p:nvPr>
            <p:ph type="title"/>
          </p:nvPr>
        </p:nvSpPr>
        <p:spPr>
          <a:xfrm>
            <a:off x="457200" y="253536"/>
            <a:ext cx="8229600" cy="746572"/>
          </a:xfrm>
        </p:spPr>
        <p:txBody>
          <a:bodyPr>
            <a:normAutofit/>
          </a:bodyPr>
          <a:lstStyle/>
          <a:p>
            <a:r>
              <a:rPr lang="en-US" dirty="0" smtClean="0"/>
              <a:t>Effects of Inflation </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646236"/>
            <a:ext cx="8429684" cy="4997473"/>
          </a:xfrm>
        </p:spPr>
        <p:txBody>
          <a:bodyPr>
            <a:normAutofit/>
          </a:bodyPr>
          <a:lstStyle/>
          <a:p>
            <a:r>
              <a:rPr lang="en-US" sz="2000" dirty="0" smtClean="0">
                <a:solidFill>
                  <a:srgbClr val="00B0F0"/>
                </a:solidFill>
                <a:latin typeface="Times New Roman" pitchFamily="18" charset="0"/>
                <a:cs typeface="Times New Roman" pitchFamily="18" charset="0"/>
              </a:rPr>
              <a:t>Monetary policy  </a:t>
            </a:r>
            <a:r>
              <a:rPr lang="en-IN" sz="2000" dirty="0" smtClean="0">
                <a:latin typeface="Times New Roman" pitchFamily="18" charset="0"/>
                <a:cs typeface="Times New Roman" pitchFamily="18" charset="0"/>
              </a:rPr>
              <a:t>One of the important monetary measures is monetary policy. The central bank of the country adopts a number of methods to control the quantity and quality of credit. For this purpose, it raises the bank rates, sells securities in the open market, raises the reserve ratio, and adopts a number of selective credit control measures, such as raising margin requirements and regulating consumer credit.</a:t>
            </a:r>
            <a:r>
              <a:rPr lang="en-IN" sz="2000" dirty="0" smtClean="0"/>
              <a:t> </a:t>
            </a:r>
            <a:r>
              <a:rPr lang="en-IN" sz="2000" dirty="0" smtClean="0">
                <a:latin typeface="Times New Roman" pitchFamily="18" charset="0"/>
                <a:cs typeface="Times New Roman" pitchFamily="18" charset="0"/>
              </a:rPr>
              <a:t>one of the monetary measures is to demonetise currency of higher denominations. Such a measures is usually adopted when there is abundance of black money in the country</a:t>
            </a:r>
            <a:r>
              <a:rPr lang="en-IN" sz="2000" dirty="0" smtClean="0"/>
              <a:t>.</a:t>
            </a:r>
            <a:r>
              <a:rPr lang="en-IN"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IN" sz="2000" b="1" dirty="0" smtClean="0">
                <a:solidFill>
                  <a:srgbClr val="00B0F0"/>
                </a:solidFill>
                <a:latin typeface="Times New Roman" pitchFamily="18" charset="0"/>
                <a:cs typeface="Times New Roman" pitchFamily="18" charset="0"/>
              </a:rPr>
              <a:t>Fiscal Measures  </a:t>
            </a:r>
            <a:r>
              <a:rPr lang="en-IN" sz="2000" dirty="0" smtClean="0">
                <a:latin typeface="Times New Roman" pitchFamily="18" charset="0"/>
                <a:cs typeface="Times New Roman" pitchFamily="18" charset="0"/>
              </a:rPr>
              <a:t>Monetary policy alone is incapable of controlling inflation. It should, therefore, be supplemented by fiscal measures. Fiscal measures are highly effective for controlling government expenditure, personal consumption expenditure, and private and public investment.</a:t>
            </a:r>
          </a:p>
          <a:p>
            <a:r>
              <a:rPr lang="en-IN" sz="2000" b="1" dirty="0" smtClean="0">
                <a:solidFill>
                  <a:srgbClr val="FF0000"/>
                </a:solidFill>
                <a:latin typeface="Times New Roman" pitchFamily="18" charset="0"/>
                <a:cs typeface="Times New Roman" pitchFamily="18" charset="0"/>
              </a:rPr>
              <a:t>a) Reduction in Unnecessary Expenditure</a:t>
            </a:r>
          </a:p>
          <a:p>
            <a:r>
              <a:rPr lang="en-IN" sz="2000" b="1" dirty="0" smtClean="0">
                <a:solidFill>
                  <a:srgbClr val="FF0000"/>
                </a:solidFill>
                <a:latin typeface="Times New Roman" pitchFamily="18" charset="0"/>
                <a:cs typeface="Times New Roman" pitchFamily="18" charset="0"/>
              </a:rPr>
              <a:t>(b) Increase in Taxes</a:t>
            </a:r>
          </a:p>
          <a:p>
            <a:r>
              <a:rPr lang="en-IN" sz="2000" b="1" dirty="0" smtClean="0">
                <a:solidFill>
                  <a:srgbClr val="FF0000"/>
                </a:solidFill>
                <a:latin typeface="Times New Roman" pitchFamily="18" charset="0"/>
                <a:cs typeface="Times New Roman" pitchFamily="18" charset="0"/>
              </a:rPr>
              <a:t>(c) Increase in Savings</a:t>
            </a:r>
          </a:p>
          <a:p>
            <a:endParaRPr lang="en-IN" sz="2000" b="1" dirty="0" smtClean="0"/>
          </a:p>
          <a:p>
            <a:endParaRPr lang="en-IN" sz="2000" b="1" dirty="0" smtClean="0"/>
          </a:p>
          <a:p>
            <a:endParaRPr lang="en-IN" sz="2000" b="1" dirty="0" smtClean="0">
              <a:solidFill>
                <a:srgbClr val="FFFF00"/>
              </a:solidFill>
              <a:latin typeface="Times New Roman" pitchFamily="18" charset="0"/>
              <a:cs typeface="Times New Roman" pitchFamily="18" charset="0"/>
            </a:endParaRPr>
          </a:p>
          <a:p>
            <a:endParaRPr lang="en-IN" dirty="0"/>
          </a:p>
        </p:txBody>
      </p:sp>
      <p:sp>
        <p:nvSpPr>
          <p:cNvPr id="2" name="Title 1"/>
          <p:cNvSpPr>
            <a:spLocks noGrp="1"/>
          </p:cNvSpPr>
          <p:nvPr>
            <p:ph type="title"/>
          </p:nvPr>
        </p:nvSpPr>
        <p:spPr/>
        <p:txBody>
          <a:bodyPr/>
          <a:lstStyle/>
          <a:p>
            <a:r>
              <a:rPr lang="en-US" dirty="0" smtClean="0"/>
              <a:t>Inflation Control Measures   </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1882"/>
          </a:xfrm>
        </p:spPr>
        <p:txBody>
          <a:bodyPr/>
          <a:lstStyle/>
          <a:p>
            <a:r>
              <a:rPr lang="en-US" dirty="0" smtClean="0"/>
              <a:t>                 </a:t>
            </a:r>
            <a:r>
              <a:rPr lang="en-US" dirty="0" smtClean="0">
                <a:solidFill>
                  <a:srgbClr val="00B0F0"/>
                </a:solidFill>
              </a:rPr>
              <a:t>Thank you </a:t>
            </a:r>
            <a:endParaRPr lang="en-IN" dirty="0">
              <a:solidFill>
                <a:srgbClr val="00B0F0"/>
              </a:solidFill>
            </a:endParaRPr>
          </a:p>
        </p:txBody>
      </p:sp>
      <p:sp>
        <p:nvSpPr>
          <p:cNvPr id="4" name="Right Arrow 3"/>
          <p:cNvSpPr/>
          <p:nvPr/>
        </p:nvSpPr>
        <p:spPr>
          <a:xfrm>
            <a:off x="2643174" y="4071942"/>
            <a:ext cx="3286148" cy="13573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89</TotalTime>
  <Words>284</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Presentation on Inflation </vt:lpstr>
      <vt:lpstr>Contents </vt:lpstr>
      <vt:lpstr>Meaning of inflation </vt:lpstr>
      <vt:lpstr>Types of Inflation  </vt:lpstr>
      <vt:lpstr>Causes of Inflation </vt:lpstr>
      <vt:lpstr>Effects of Inflation </vt:lpstr>
      <vt:lpstr>Inflation Control Measures   </vt:lpstr>
      <vt:lpstr>                 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inflation</dc:title>
  <dc:creator>DELL</dc:creator>
  <cp:lastModifiedBy>DELL</cp:lastModifiedBy>
  <cp:revision>12</cp:revision>
  <dcterms:created xsi:type="dcterms:W3CDTF">2019-05-14T04:18:20Z</dcterms:created>
  <dcterms:modified xsi:type="dcterms:W3CDTF">2019-05-14T08:33:26Z</dcterms:modified>
</cp:coreProperties>
</file>